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381" r:id="rId3"/>
    <p:sldId id="328" r:id="rId4"/>
    <p:sldId id="382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F22"/>
    <a:srgbClr val="EDB929"/>
    <a:srgbClr val="F6C12D"/>
    <a:srgbClr val="F6CB2F"/>
    <a:srgbClr val="F5B819"/>
    <a:srgbClr val="FFDF44"/>
    <a:srgbClr val="FFE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2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5DD1F-28F2-DC45-8B00-D2DC0BA8BE42}" type="datetimeFigureOut">
              <a:rPr lang="en-US" smtClean="0"/>
              <a:t>7/28/19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93B03-7003-AE4E-A75A-DF9B3417D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6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s://www.thebalancecareers.com/job-resumes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3"/>
              </a:rPr>
              <a:t>https://www.thebalancecareers.com/job-resumes</a:t>
            </a:r>
            <a:endParaRPr lang="en-US" sz="1200" dirty="0" smtClean="0"/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www.themuse.com</a:t>
            </a:r>
            <a:r>
              <a:rPr lang="en-US" dirty="0" smtClean="0"/>
              <a:t>/advice/185-powerful-verbs-that-will-make-your-resume-awesome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93B03-7003-AE4E-A75A-DF9B3417DA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6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www.themuse.com</a:t>
            </a:r>
            <a:r>
              <a:rPr lang="en-US" dirty="0" smtClean="0"/>
              <a:t>/advice/3-times-showing-off-on-your-resume-will-lose-you-the-job</a:t>
            </a:r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www.themuse.com</a:t>
            </a:r>
            <a:r>
              <a:rPr lang="en-US" smtClean="0"/>
              <a:t>/advice/the-5minute-resume-rundown-you-need-checklist-included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93B03-7003-AE4E-A75A-DF9B3417DA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3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216C5678-EE20-4FA5-88E2-6E0BD67A2E26}" type="datetime1">
              <a:rPr lang="en-US" smtClean="0"/>
              <a:t>7/28/19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EA051B39-B140-43FE-96DB-472A2B59CE7C}" type="datetime1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DA600BB2-27C5-458B-ABCE-839C88CF47CE}" type="datetime1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B11D738E-8962-435F-8C43-147B8DD7E819}" type="datetime1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09CAEA93-55E7-4DA9-90C2-089A26EEFEC4}" type="datetime1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E34CF3C7-6809-4F39-BD67-A75817BDDE0A}" type="datetime1">
              <a:rPr lang="en-US" smtClean="0"/>
              <a:t>7/28/19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F7EAEB24-CE78-465C-A726-91D0868FA48F}" type="datetime1">
              <a:rPr lang="en-US" smtClean="0"/>
              <a:t>7/28/19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40BAADF0-1749-4E8B-9691-B44A5F8C0895}" type="datetime1">
              <a:rPr lang="en-US" smtClean="0"/>
              <a:t>7/28/19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A8AF628A-A867-4937-BBE5-207DB6F9C51A}" type="datetime1">
              <a:rPr lang="en-US" smtClean="0"/>
              <a:t>7/28/19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18BBB94-68E6-4675-A946-F1C5994EDBD7}" type="datetime1">
              <a:rPr lang="en-US" smtClean="0"/>
              <a:t>7/28/19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DC3B8377-21E3-4835-B75D-4E2847E2750F}" type="datetime1">
              <a:rPr lang="en-US" smtClean="0"/>
              <a:t>7/28/19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EDAF22"/>
            </a:gs>
            <a:gs pos="100000">
              <a:srgbClr val="FFFFFF"/>
            </a:gs>
          </a:gsLst>
          <a:lin ang="5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Vision + Energy = Success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Click to edit Master text </a:t>
            </a:r>
            <a:r>
              <a:rPr lang="en-US" dirty="0" err="1" smtClean="0"/>
              <a:t>style</a:t>
            </a:r>
            <a:r>
              <a:rPr lang="en-US" sz="3600" b="1" u="sng" dirty="0" err="1" smtClean="0">
                <a:solidFill>
                  <a:schemeClr val="tx1"/>
                </a:solidFill>
              </a:rPr>
              <a:t>Objective</a:t>
            </a:r>
            <a:r>
              <a:rPr lang="en-US" sz="3600" b="1" u="sng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Students will learn that success doesn’t come solely from daydreaming, but by combining a vision with appropriate and necessary actions.</a:t>
            </a:r>
          </a:p>
          <a:p>
            <a:endParaRPr lang="en-US" sz="1000" smtClean="0"/>
          </a:p>
          <a:p>
            <a:pPr lvl="0"/>
            <a:r>
              <a:rPr lang="en-US" smtClean="0"/>
              <a:t>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423" y="4908685"/>
            <a:ext cx="2015005" cy="18457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zipjob.com/blog/bad-resume-example-fixed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alancecareers.com/job-resumes" TargetMode="External"/><Relationship Id="rId4" Type="http://schemas.openxmlformats.org/officeDocument/2006/relationships/hyperlink" Target="https://www.themuse.com/advice/185-powerful-verbs-that-will-make-your-resume-awesom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4800" dirty="0" smtClean="0"/>
              <a:t>Warm Up: 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Resume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Answer in complete sentences.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Define the word, “Resume.”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How might a resume come in handy at this point in your life?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What is the point of writing a resume?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2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6600" b="1" dirty="0" smtClean="0"/>
              <a:t>Characteristics of a Good Resume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Call the reader to </a:t>
            </a:r>
            <a:r>
              <a:rPr lang="en-US" sz="3600" b="1" u="sng" dirty="0">
                <a:solidFill>
                  <a:srgbClr val="00B050"/>
                </a:solidFill>
              </a:rPr>
              <a:t>ACTION</a:t>
            </a:r>
            <a:r>
              <a:rPr lang="en-US" sz="3600" dirty="0"/>
              <a:t>.</a:t>
            </a:r>
          </a:p>
          <a:p>
            <a:r>
              <a:rPr lang="en-US" sz="3600" dirty="0"/>
              <a:t>What you have to </a:t>
            </a:r>
            <a:r>
              <a:rPr lang="en-US" sz="3600" b="1" u="sng" dirty="0">
                <a:solidFill>
                  <a:srgbClr val="FF0000"/>
                </a:solidFill>
              </a:rPr>
              <a:t>OFFER</a:t>
            </a:r>
            <a:r>
              <a:rPr lang="en-US" sz="3600" dirty="0"/>
              <a:t> the company.</a:t>
            </a:r>
          </a:p>
          <a:p>
            <a:r>
              <a:rPr lang="en-US" sz="3600" b="1" u="sng" dirty="0">
                <a:solidFill>
                  <a:srgbClr val="0070C0"/>
                </a:solidFill>
              </a:rPr>
              <a:t>RELEVANT EXPERIENCE </a:t>
            </a:r>
            <a:r>
              <a:rPr lang="en-US" sz="3600" dirty="0"/>
              <a:t>you have and for what length of time you did it.</a:t>
            </a:r>
          </a:p>
          <a:p>
            <a:r>
              <a:rPr lang="en-US" sz="3600" b="1" u="sng" dirty="0">
                <a:solidFill>
                  <a:schemeClr val="accent6"/>
                </a:solidFill>
              </a:rPr>
              <a:t>QUANTIFIABLE RESULTS</a:t>
            </a:r>
            <a:r>
              <a:rPr lang="en-US" sz="3600" b="1" u="sng" dirty="0"/>
              <a:t>: </a:t>
            </a:r>
            <a:r>
              <a:rPr lang="en-US" sz="3600" dirty="0"/>
              <a:t>What was the result of your work?</a:t>
            </a:r>
          </a:p>
          <a:p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1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6600" b="1" dirty="0" smtClean="0"/>
              <a:t>Characteristics of a Bad Resume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Illegible Font. (Example: </a:t>
            </a:r>
            <a:r>
              <a:rPr lang="en-US" sz="3200" dirty="0">
                <a:latin typeface="Blackadder ITC" pitchFamily="82" charset="0"/>
              </a:rPr>
              <a:t>Font, </a:t>
            </a:r>
            <a:r>
              <a:rPr lang="en-US" sz="3200" dirty="0">
                <a:latin typeface="Brush Script MT" pitchFamily="66" charset="0"/>
              </a:rPr>
              <a:t>Font, </a:t>
            </a:r>
            <a:r>
              <a:rPr lang="en-US" sz="3200" dirty="0">
                <a:latin typeface="Old English Text MT" pitchFamily="66" charset="0"/>
              </a:rPr>
              <a:t>Font, </a:t>
            </a:r>
            <a:r>
              <a:rPr lang="en-US" sz="3200" dirty="0">
                <a:latin typeface="Vladimir Script" pitchFamily="66" charset="0"/>
              </a:rPr>
              <a:t>F0nt</a:t>
            </a:r>
            <a:r>
              <a:rPr lang="en-US" sz="3200" dirty="0"/>
              <a:t>)</a:t>
            </a:r>
          </a:p>
          <a:p>
            <a:r>
              <a:rPr lang="en-US" sz="3200" dirty="0"/>
              <a:t>List Responsibilities.</a:t>
            </a:r>
          </a:p>
          <a:p>
            <a:r>
              <a:rPr lang="en-US" sz="3200" dirty="0"/>
              <a:t>Illogical order of information.</a:t>
            </a:r>
          </a:p>
          <a:p>
            <a:r>
              <a:rPr lang="en-US" sz="3200" dirty="0"/>
              <a:t>Includes personal information.</a:t>
            </a:r>
          </a:p>
          <a:p>
            <a:endParaRPr lang="en-US" sz="3200" dirty="0"/>
          </a:p>
          <a:p>
            <a:pPr lvl="1"/>
            <a:r>
              <a:rPr lang="en-US" sz="3200" dirty="0" smtClean="0">
                <a:hlinkClick r:id="rId3"/>
              </a:rPr>
              <a:t>Bad Resume Rundowns</a:t>
            </a:r>
            <a:endParaRPr lang="en-US" sz="3200" dirty="0"/>
          </a:p>
          <a:p>
            <a:pPr marL="0" indent="0"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5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6600" b="1" dirty="0" smtClean="0"/>
              <a:t>What’s Your Purpose? </a:t>
            </a:r>
            <a:endParaRPr lang="en-US" sz="6600" b="1" dirty="0"/>
          </a:p>
        </p:txBody>
      </p:sp>
      <p:pic>
        <p:nvPicPr>
          <p:cNvPr id="4" name="Content Placeholder 3" descr="finish-l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737" b="87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104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6600" b="1" dirty="0" smtClean="0"/>
              <a:t>Which type of Resume is </a:t>
            </a:r>
            <a:r>
              <a:rPr lang="en-US" sz="6600" b="1" dirty="0"/>
              <a:t>b</a:t>
            </a:r>
            <a:r>
              <a:rPr lang="en-US" sz="6600" b="1" dirty="0" smtClean="0"/>
              <a:t>est for you?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00B050"/>
                </a:solidFill>
              </a:rPr>
              <a:t>Chronological Resume</a:t>
            </a:r>
            <a:r>
              <a:rPr lang="en-US" sz="2400" b="1" u="sng" dirty="0"/>
              <a:t>:</a:t>
            </a:r>
            <a:r>
              <a:rPr lang="en-US" sz="2400" dirty="0"/>
              <a:t> Good for a candidate with little work experience.  Under this format, schools attended and jobs held are presented in reverse chronological order (Page 316 in textbook)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Functional Resume</a:t>
            </a:r>
            <a:r>
              <a:rPr lang="en-US" sz="2400" b="1" u="sng" dirty="0"/>
              <a:t>:  </a:t>
            </a:r>
            <a:r>
              <a:rPr lang="en-US" sz="2400" dirty="0"/>
              <a:t>Works better for people with a history of relevant job experience.  You would list only jobs that have skills related to the job. No dates are listed.</a:t>
            </a:r>
          </a:p>
          <a:p>
            <a:r>
              <a:rPr lang="en-US" sz="2400" b="1" u="sng" dirty="0">
                <a:solidFill>
                  <a:srgbClr val="7030A0"/>
                </a:solidFill>
              </a:rPr>
              <a:t>Combination Resume</a:t>
            </a:r>
            <a:r>
              <a:rPr lang="en-US" sz="2400" b="1" u="sng" dirty="0"/>
              <a:t>: </a:t>
            </a:r>
            <a:r>
              <a:rPr lang="en-US" sz="2400" dirty="0"/>
              <a:t>Begins like the functional resume (with dates in reverse chronological order) to show the extent of your experience.</a:t>
            </a:r>
            <a:endParaRPr lang="en-US" sz="2400" b="1" u="sng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738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6600" b="1" dirty="0" smtClean="0"/>
              <a:t>Resume: Activity 253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Utilize the sample resume on Page 316-317 in the textbook to assist you in filling out your personal resume (Activity 253).</a:t>
            </a:r>
          </a:p>
          <a:p>
            <a:r>
              <a:rPr lang="en-US" sz="2400" dirty="0">
                <a:solidFill>
                  <a:schemeClr val="tx2"/>
                </a:solidFill>
              </a:rPr>
              <a:t>Be sure to list your education and work experience in </a:t>
            </a:r>
            <a:r>
              <a:rPr lang="en-US" sz="2400" b="1" i="1" u="sng" dirty="0">
                <a:solidFill>
                  <a:schemeClr val="tx2"/>
                </a:solidFill>
              </a:rPr>
              <a:t>reverse order</a:t>
            </a:r>
            <a:r>
              <a:rPr lang="en-US" sz="2400" dirty="0">
                <a:solidFill>
                  <a:schemeClr val="tx2"/>
                </a:solidFill>
              </a:rPr>
              <a:t>!</a:t>
            </a:r>
          </a:p>
          <a:p>
            <a:r>
              <a:rPr lang="en-US" sz="2400" dirty="0">
                <a:solidFill>
                  <a:schemeClr val="tx2"/>
                </a:solidFill>
              </a:rPr>
              <a:t>The example on Page 316-317 is a chronological resume.</a:t>
            </a:r>
          </a:p>
          <a:p>
            <a:r>
              <a:rPr lang="en-US" sz="2400" dirty="0">
                <a:solidFill>
                  <a:schemeClr val="tx2"/>
                </a:solidFill>
              </a:rPr>
              <a:t>Not sure what skills you have? </a:t>
            </a:r>
          </a:p>
          <a:p>
            <a:r>
              <a:rPr lang="en-US" sz="2400" dirty="0">
                <a:solidFill>
                  <a:schemeClr val="tx2"/>
                </a:solidFill>
              </a:rPr>
              <a:t>Go to page 256-257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   </a:t>
            </a:r>
            <a:r>
              <a:rPr lang="en-US" sz="2400" b="1" dirty="0">
                <a:solidFill>
                  <a:schemeClr val="accent5"/>
                </a:solidFill>
              </a:rPr>
              <a:t>     O*NET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Skills Definitions. </a:t>
            </a:r>
            <a:r>
              <a:rPr lang="en-US" sz="2400" dirty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9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9600" dirty="0" smtClean="0"/>
              <a:t>Your Resume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Objective: To write a professional resume for your, “Ideal” career.</a:t>
            </a:r>
          </a:p>
        </p:txBody>
      </p:sp>
    </p:spTree>
    <p:extLst>
      <p:ext uri="{BB962C8B-B14F-4D97-AF65-F5344CB8AC3E}">
        <p14:creationId xmlns:p14="http://schemas.microsoft.com/office/powerpoint/2010/main" val="283594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b="1" dirty="0" smtClean="0"/>
              <a:t>How to Write a Resume</a:t>
            </a:r>
            <a:endParaRPr lang="en-US" b="1" dirty="0"/>
          </a:p>
        </p:txBody>
      </p:sp>
      <p:pic>
        <p:nvPicPr>
          <p:cNvPr id="4" name="Content Placeholder 3" descr="Resu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710" b="871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4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6600" b="1" dirty="0" smtClean="0"/>
              <a:t>It is simply to. . .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Get the interest of the reader and answer the question: </a:t>
            </a:r>
          </a:p>
          <a:p>
            <a:pPr lvl="1"/>
            <a:r>
              <a:rPr lang="en-US" sz="3600" dirty="0">
                <a:solidFill>
                  <a:schemeClr val="tx2"/>
                </a:solidFill>
              </a:rPr>
              <a:t>Will this candidate add value to my company?</a:t>
            </a:r>
          </a:p>
          <a:p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2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6600" b="1" dirty="0" smtClean="0"/>
              <a:t>Step 1: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Research job postings that interest your: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Frequently mentioned job requirements.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Ask experienced professionals what they think is most important when hiring.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Read professional articles and websites in your target industry.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Learn as much about he employer as you can (visit their website, see what their values are.)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Include “keywords” in your resume.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1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6600" b="1" dirty="0" smtClean="0"/>
              <a:t>Step 2: What to Include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u="sng" dirty="0">
                <a:solidFill>
                  <a:schemeClr val="tx2"/>
                </a:solidFill>
              </a:rPr>
              <a:t>Who</a:t>
            </a:r>
            <a:r>
              <a:rPr lang="en-US" sz="3200" dirty="0">
                <a:solidFill>
                  <a:schemeClr val="tx2"/>
                </a:solidFill>
              </a:rPr>
              <a:t> you are.</a:t>
            </a:r>
          </a:p>
          <a:p>
            <a:r>
              <a:rPr lang="en-US" sz="3200" b="1" u="sng" dirty="0">
                <a:solidFill>
                  <a:schemeClr val="tx2"/>
                </a:solidFill>
              </a:rPr>
              <a:t>How</a:t>
            </a:r>
            <a:r>
              <a:rPr lang="en-US" sz="3200" dirty="0">
                <a:solidFill>
                  <a:schemeClr val="tx2"/>
                </a:solidFill>
              </a:rPr>
              <a:t> you may be contacted.</a:t>
            </a:r>
          </a:p>
          <a:p>
            <a:pPr lvl="1"/>
            <a:r>
              <a:rPr lang="en-US" sz="3200" dirty="0">
                <a:solidFill>
                  <a:schemeClr val="tx2"/>
                </a:solidFill>
              </a:rPr>
              <a:t>Address</a:t>
            </a:r>
          </a:p>
          <a:p>
            <a:pPr lvl="1"/>
            <a:r>
              <a:rPr lang="en-US" sz="3200" dirty="0">
                <a:solidFill>
                  <a:schemeClr val="tx2"/>
                </a:solidFill>
              </a:rPr>
              <a:t>Telephone</a:t>
            </a:r>
          </a:p>
          <a:p>
            <a:pPr lvl="1"/>
            <a:r>
              <a:rPr lang="en-US" sz="3200" dirty="0">
                <a:solidFill>
                  <a:schemeClr val="tx2"/>
                </a:solidFill>
              </a:rPr>
              <a:t>E Mail</a:t>
            </a:r>
          </a:p>
          <a:p>
            <a:r>
              <a:rPr lang="en-US" sz="3200" b="1" u="sng" dirty="0">
                <a:solidFill>
                  <a:schemeClr val="tx2"/>
                </a:solidFill>
              </a:rPr>
              <a:t>Your experiences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en-US" sz="3200" b="1" u="sng" dirty="0">
                <a:solidFill>
                  <a:schemeClr val="tx2"/>
                </a:solidFill>
              </a:rPr>
              <a:t>skills</a:t>
            </a:r>
            <a:r>
              <a:rPr lang="en-US" sz="3200" dirty="0">
                <a:solidFill>
                  <a:schemeClr val="tx2"/>
                </a:solidFill>
              </a:rPr>
              <a:t>, and </a:t>
            </a:r>
            <a:r>
              <a:rPr lang="en-US" sz="3200" b="1" u="sng" dirty="0">
                <a:solidFill>
                  <a:schemeClr val="tx2"/>
                </a:solidFill>
              </a:rPr>
              <a:t>abilities</a:t>
            </a:r>
            <a:r>
              <a:rPr lang="en-US" sz="3200" dirty="0">
                <a:solidFill>
                  <a:schemeClr val="tx2"/>
                </a:solidFill>
              </a:rPr>
              <a:t> for the position.</a:t>
            </a: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0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6600" b="1" dirty="0" smtClean="0"/>
              <a:t>Step 3: Resume Design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20 seconds to make the right impression.</a:t>
            </a:r>
          </a:p>
          <a:p>
            <a:r>
              <a:rPr lang="en-US" sz="3600" dirty="0">
                <a:solidFill>
                  <a:schemeClr val="tx2"/>
                </a:solidFill>
              </a:rPr>
              <a:t>Information found at:</a:t>
            </a:r>
          </a:p>
          <a:p>
            <a:endParaRPr lang="en-US" sz="3600" dirty="0"/>
          </a:p>
          <a:p>
            <a:r>
              <a:rPr lang="en-US" sz="3600" dirty="0" smtClean="0">
                <a:hlinkClick r:id="rId3"/>
              </a:rPr>
              <a:t>https://www.thebalancecareers.com/job-resumes</a:t>
            </a:r>
            <a:endParaRPr lang="en-US" sz="3600" dirty="0" smtClean="0"/>
          </a:p>
          <a:p>
            <a:r>
              <a:rPr lang="en-US" sz="3600" dirty="0" smtClean="0">
                <a:hlinkClick r:id="rId4"/>
              </a:rPr>
              <a:t>Resume Action Verbs</a:t>
            </a:r>
            <a:endParaRPr lang="en-US" sz="3600" dirty="0"/>
          </a:p>
          <a:p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4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6600" b="1" dirty="0" smtClean="0"/>
              <a:t>Categories on Resume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Identifying Information</a:t>
            </a:r>
            <a:r>
              <a:rPr lang="en-US" sz="2400" b="1" u="sng" dirty="0"/>
              <a:t>: </a:t>
            </a:r>
            <a:r>
              <a:rPr lang="en-US" sz="2400" dirty="0"/>
              <a:t>Name, Address, Phone Number, and E Mail.</a:t>
            </a:r>
          </a:p>
          <a:p>
            <a:r>
              <a:rPr lang="en-US" sz="2400" b="1" u="sng" dirty="0">
                <a:solidFill>
                  <a:schemeClr val="tx1"/>
                </a:solidFill>
              </a:rPr>
              <a:t>Career Objective/Profile</a:t>
            </a:r>
            <a:r>
              <a:rPr lang="en-US" sz="2400" b="1" u="sng" dirty="0"/>
              <a:t>: </a:t>
            </a:r>
            <a:r>
              <a:rPr lang="en-US" sz="2400" dirty="0"/>
              <a:t>Seeking an entry level position in the field.  (Example: Nursing, Banking, Cooking, etc.)</a:t>
            </a:r>
          </a:p>
          <a:p>
            <a:r>
              <a:rPr lang="en-US" sz="2400" b="1" u="sng" dirty="0">
                <a:solidFill>
                  <a:srgbClr val="00B050"/>
                </a:solidFill>
              </a:rPr>
              <a:t>Professional Experience</a:t>
            </a:r>
            <a:r>
              <a:rPr lang="en-US" sz="2400" b="1" u="sng" dirty="0"/>
              <a:t>:  </a:t>
            </a:r>
            <a:r>
              <a:rPr lang="en-US" sz="2400" dirty="0"/>
              <a:t>Relevant to the position you are applying for.</a:t>
            </a:r>
          </a:p>
          <a:p>
            <a:r>
              <a:rPr lang="en-US" sz="2400" b="1" u="sng" dirty="0">
                <a:solidFill>
                  <a:srgbClr val="00B0F0"/>
                </a:solidFill>
              </a:rPr>
              <a:t>Achievements:</a:t>
            </a:r>
            <a:r>
              <a:rPr lang="en-US" sz="2400" b="1" u="sng" dirty="0"/>
              <a:t>  </a:t>
            </a:r>
            <a:r>
              <a:rPr lang="en-US" sz="2400" dirty="0"/>
              <a:t>Relevant to the position you are applying for.</a:t>
            </a:r>
          </a:p>
          <a:p>
            <a:r>
              <a:rPr lang="en-US" sz="2400" b="1" u="sng" dirty="0">
                <a:solidFill>
                  <a:srgbClr val="7030A0"/>
                </a:solidFill>
              </a:rPr>
              <a:t>Education:</a:t>
            </a:r>
            <a:r>
              <a:rPr lang="en-US" sz="2400" b="1" u="sng" dirty="0"/>
              <a:t>  </a:t>
            </a:r>
            <a:r>
              <a:rPr lang="en-US" sz="2400" dirty="0"/>
              <a:t>Not necessary to include schools in which you didn’t graduate from.</a:t>
            </a:r>
          </a:p>
          <a:p>
            <a:r>
              <a:rPr lang="en-US" sz="2400" b="1" u="sng" dirty="0">
                <a:solidFill>
                  <a:srgbClr val="FF0066"/>
                </a:solidFill>
              </a:rPr>
              <a:t>References</a:t>
            </a:r>
            <a:r>
              <a:rPr lang="en-US" sz="2400" b="1" u="sng" dirty="0"/>
              <a:t>:  </a:t>
            </a:r>
            <a:r>
              <a:rPr lang="en-US" sz="2400" dirty="0"/>
              <a:t>References are adults – not relatives who can vouch for your honesty, integrity, and responsibility.</a:t>
            </a:r>
          </a:p>
          <a:p>
            <a:endParaRPr lang="en-US" sz="2400" dirty="0"/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3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6600" b="1" dirty="0" smtClean="0"/>
              <a:t>Basic Guidelines for an Effective Resume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Type and spell check it!</a:t>
            </a:r>
          </a:p>
          <a:p>
            <a:r>
              <a:rPr lang="en-US" sz="2400" dirty="0">
                <a:solidFill>
                  <a:schemeClr val="tx2"/>
                </a:solidFill>
              </a:rPr>
              <a:t>Have another person proofread it.</a:t>
            </a:r>
          </a:p>
          <a:p>
            <a:r>
              <a:rPr lang="en-US" sz="2400" dirty="0">
                <a:solidFill>
                  <a:schemeClr val="tx2"/>
                </a:solidFill>
              </a:rPr>
              <a:t>Make it look professional.</a:t>
            </a:r>
          </a:p>
          <a:p>
            <a:r>
              <a:rPr lang="en-US" sz="2400" dirty="0">
                <a:solidFill>
                  <a:schemeClr val="tx2"/>
                </a:solidFill>
              </a:rPr>
              <a:t>Make it short – one page if possible.</a:t>
            </a:r>
          </a:p>
          <a:p>
            <a:r>
              <a:rPr lang="en-US" sz="2400" dirty="0">
                <a:solidFill>
                  <a:schemeClr val="tx2"/>
                </a:solidFill>
              </a:rPr>
              <a:t>Omit personal pronouns (I, me)</a:t>
            </a:r>
          </a:p>
          <a:p>
            <a:r>
              <a:rPr lang="en-US" sz="2400" dirty="0">
                <a:solidFill>
                  <a:schemeClr val="tx2"/>
                </a:solidFill>
              </a:rPr>
              <a:t>Use action verbs when describing your responsibilities. </a:t>
            </a:r>
          </a:p>
          <a:p>
            <a:r>
              <a:rPr lang="en-US" sz="2400" dirty="0">
                <a:solidFill>
                  <a:schemeClr val="tx2"/>
                </a:solidFill>
              </a:rPr>
              <a:t>(Action verbs are something that someone can do.) </a:t>
            </a:r>
          </a:p>
          <a:p>
            <a:r>
              <a:rPr lang="en-US" sz="2400" dirty="0">
                <a:solidFill>
                  <a:schemeClr val="tx2"/>
                </a:solidFill>
              </a:rPr>
              <a:t>Example:  In the library and at church, Michele </a:t>
            </a:r>
            <a:r>
              <a:rPr lang="en-US" sz="2400" b="1" i="1" dirty="0">
                <a:solidFill>
                  <a:schemeClr val="tx2"/>
                </a:solidFill>
              </a:rPr>
              <a:t>giggles</a:t>
            </a:r>
            <a:r>
              <a:rPr lang="en-US" sz="2400" dirty="0">
                <a:solidFill>
                  <a:schemeClr val="tx2"/>
                </a:solidFill>
              </a:rPr>
              <a:t> inappropriately.</a:t>
            </a:r>
          </a:p>
          <a:p>
            <a:pPr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	Giggling</a:t>
            </a:r>
            <a:r>
              <a:rPr lang="en-US" sz="2400" dirty="0">
                <a:solidFill>
                  <a:schemeClr val="tx2"/>
                </a:solidFill>
              </a:rPr>
              <a:t> is something that Michele can </a:t>
            </a:r>
            <a:r>
              <a:rPr lang="en-US" sz="2400" i="1" dirty="0">
                <a:solidFill>
                  <a:schemeClr val="tx2"/>
                </a:solidFill>
              </a:rPr>
              <a:t>do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ustom 1">
      <a:dk1>
        <a:srgbClr val="000000"/>
      </a:dk1>
      <a:lt1>
        <a:srgbClr val="FFFFFF"/>
      </a:lt1>
      <a:dk2>
        <a:srgbClr val="00408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1882</TotalTime>
  <Words>730</Words>
  <Application>Microsoft Macintosh PowerPoint</Application>
  <PresentationFormat>On-screen Show (4:3)</PresentationFormat>
  <Paragraphs>83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Warm Up:   Resume</vt:lpstr>
      <vt:lpstr>Your Resume</vt:lpstr>
      <vt:lpstr>How to Write a Resume</vt:lpstr>
      <vt:lpstr>It is simply to. . . </vt:lpstr>
      <vt:lpstr>Step 1: </vt:lpstr>
      <vt:lpstr>Step 2: What to Include </vt:lpstr>
      <vt:lpstr>Step 3: Resume Design</vt:lpstr>
      <vt:lpstr>Categories on Resume </vt:lpstr>
      <vt:lpstr>Basic Guidelines for an Effective Resume </vt:lpstr>
      <vt:lpstr>Characteristics of a Good Resume </vt:lpstr>
      <vt:lpstr>Characteristics of a Bad Resume </vt:lpstr>
      <vt:lpstr>What’s Your Purpose? </vt:lpstr>
      <vt:lpstr>Which type of Resume is best for you? </vt:lpstr>
      <vt:lpstr>Resume: Activity 253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ljdflkajsdlfj</dc:title>
  <dc:creator>WEAVER</dc:creator>
  <cp:lastModifiedBy>Michael Weaver</cp:lastModifiedBy>
  <cp:revision>200</cp:revision>
  <dcterms:created xsi:type="dcterms:W3CDTF">2019-07-07T21:23:27Z</dcterms:created>
  <dcterms:modified xsi:type="dcterms:W3CDTF">2019-07-28T21:34:52Z</dcterms:modified>
</cp:coreProperties>
</file>